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8" r:id="rId3"/>
    <p:sldId id="294" r:id="rId4"/>
    <p:sldId id="295" r:id="rId5"/>
    <p:sldId id="296" r:id="rId6"/>
    <p:sldId id="298" r:id="rId7"/>
    <p:sldId id="263" r:id="rId8"/>
    <p:sldId id="266" r:id="rId9"/>
    <p:sldId id="300" r:id="rId10"/>
    <p:sldId id="293" r:id="rId11"/>
    <p:sldId id="299" r:id="rId12"/>
    <p:sldId id="301" r:id="rId13"/>
    <p:sldId id="290" r:id="rId14"/>
    <p:sldId id="287" r:id="rId15"/>
    <p:sldId id="277" r:id="rId16"/>
    <p:sldId id="264" r:id="rId17"/>
    <p:sldId id="267" r:id="rId18"/>
    <p:sldId id="268" r:id="rId19"/>
    <p:sldId id="272" r:id="rId20"/>
  </p:sldIdLst>
  <p:sldSz cx="9144000" cy="6858000" type="screen4x3"/>
  <p:notesSz cx="987425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00"/>
    <a:srgbClr val="FF0066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82" d="100"/>
          <a:sy n="82" d="100"/>
        </p:scale>
        <p:origin x="9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60231-A03F-487F-B014-73D57B74FE88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675"/>
            <a:ext cx="4279918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2027" y="6513675"/>
            <a:ext cx="4279918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03AAC-53B7-4B27-AA3B-9F97C20C6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577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2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3125" y="0"/>
            <a:ext cx="4278842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6CD9-9D26-48F7-ADBE-34004B109AFC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94075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300413"/>
            <a:ext cx="78994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513911"/>
            <a:ext cx="4278842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3125" y="6513911"/>
            <a:ext cx="4278842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8BC74-4A49-48D9-A004-0E99702FD6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58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ja-JP" smtClean="0"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345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ja-JP" smtClean="0"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006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raizumi\Desktop\図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8" y="0"/>
            <a:ext cx="9180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7772400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1296" y="2996952"/>
            <a:ext cx="64008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588-6E1B-4B06-AAFC-499648F13ABA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8A99-7756-4D3E-B13A-68E23B8BF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14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raizumi\Desktop\図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2"/>
            <a:ext cx="9143999" cy="68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588-6E1B-4B06-AAFC-499648F13ABA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8A99-7756-4D3E-B13A-68E23B8BF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57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raizumi\Desktop\図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2"/>
            <a:ext cx="9143999" cy="68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588-6E1B-4B06-AAFC-499648F13ABA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8A99-7756-4D3E-B13A-68E23B8BF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52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raizumi\Desktop\図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2"/>
            <a:ext cx="9143999" cy="68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588-6E1B-4B06-AAFC-499648F13ABA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8A99-7756-4D3E-B13A-68E23B8BF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40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raizumi\Desktop\図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2"/>
            <a:ext cx="9143999" cy="68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588-6E1B-4B06-AAFC-499648F13ABA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8A99-7756-4D3E-B13A-68E23B8BF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56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uraizumi\Desktop\図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2"/>
            <a:ext cx="9143999" cy="68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588-6E1B-4B06-AAFC-499648F13ABA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8A99-7756-4D3E-B13A-68E23B8BF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04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uraizumi\Desktop\図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2"/>
            <a:ext cx="9143999" cy="68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588-6E1B-4B06-AAFC-499648F13ABA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8A99-7756-4D3E-B13A-68E23B8BF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14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raizumi\Desktop\図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2"/>
            <a:ext cx="9143999" cy="68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588-6E1B-4B06-AAFC-499648F13ABA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8A99-7756-4D3E-B13A-68E23B8BF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85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raizumi\Desktop\図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2"/>
            <a:ext cx="9143999" cy="68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588-6E1B-4B06-AAFC-499648F13ABA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8A99-7756-4D3E-B13A-68E23B8BF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97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uraizumi\Desktop\図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2"/>
            <a:ext cx="9143999" cy="68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588-6E1B-4B06-AAFC-499648F13ABA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8A99-7756-4D3E-B13A-68E23B8BF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23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uraizumi\Desktop\図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2"/>
            <a:ext cx="9143999" cy="68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588-6E1B-4B06-AAFC-499648F13ABA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8A99-7756-4D3E-B13A-68E23B8BF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97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588-6E1B-4B06-AAFC-499648F13ABA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8A99-7756-4D3E-B13A-68E23B8BF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9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9423" y="1628800"/>
            <a:ext cx="9036496" cy="1368152"/>
          </a:xfrm>
        </p:spPr>
        <p:txBody>
          <a:bodyPr>
            <a:normAutofit/>
          </a:bodyPr>
          <a:lstStyle/>
          <a:p>
            <a:pPr algn="ctr"/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｢</a:t>
            </a:r>
            <a:r>
              <a:rPr lang="en-US" altLang="ja-JP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Rule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･きまり</a:t>
            </a:r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｣</a:t>
            </a: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より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大切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なもの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9207" y="3789040"/>
            <a:ext cx="8839236" cy="2088232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kumimoji="1" lang="ja-JP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－</a:t>
            </a:r>
            <a:r>
              <a:rPr kumimoji="1" lang="en-US" altLang="ja-JP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｢Human</a:t>
            </a:r>
            <a:r>
              <a:rPr kumimoji="1" lang="ja-JP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kumimoji="1" lang="en-US" altLang="ja-JP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Rights Day</a:t>
            </a:r>
          </a:p>
          <a:p>
            <a:pPr>
              <a:lnSpc>
                <a:spcPts val="44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　　　　　</a:t>
            </a:r>
            <a:r>
              <a:rPr kumimoji="1"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[</a:t>
            </a:r>
            <a:r>
              <a:rPr kumimoji="1"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世界人権デー</a:t>
            </a:r>
            <a:r>
              <a:rPr kumimoji="1"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]</a:t>
            </a:r>
            <a:r>
              <a:rPr kumimoji="1" lang="en-US" altLang="ja-JP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｣</a:t>
            </a:r>
            <a:r>
              <a:rPr kumimoji="1" lang="ja-JP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の前に</a:t>
            </a:r>
            <a:r>
              <a:rPr kumimoji="1"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･･</a:t>
            </a:r>
            <a:r>
              <a:rPr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･</a:t>
            </a:r>
            <a:r>
              <a:rPr lang="ja-JP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－</a:t>
            </a:r>
            <a:endParaRPr kumimoji="1" lang="ja-JP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69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sz="6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Rule</a:t>
            </a:r>
            <a:r>
              <a:rPr kumimoji="1" lang="en-US" altLang="ja-JP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[</a:t>
            </a:r>
            <a:r>
              <a:rPr kumimoji="1" lang="ja-JP" alt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きまり</a:t>
            </a:r>
            <a:r>
              <a:rPr kumimoji="1" lang="en-US" altLang="ja-JP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]</a:t>
            </a:r>
            <a:r>
              <a:rPr kumimoji="1"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より</a:t>
            </a:r>
            <a:r>
              <a:rPr kumimoji="1" lang="ja-JP" alt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大切</a:t>
            </a:r>
            <a:r>
              <a:rPr kumimoji="1" lang="ja-JP" alt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な</a:t>
            </a:r>
            <a:r>
              <a:rPr kumimoji="1" lang="ja-JP" alt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もの</a:t>
            </a:r>
            <a:endParaRPr kumimoji="1" lang="ja-JP" alt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9525" y="1343364"/>
            <a:ext cx="7836891" cy="254888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Rule</a:t>
            </a:r>
            <a:r>
              <a:rPr kumimoji="1"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は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目的</a:t>
            </a:r>
            <a:r>
              <a:rPr kumimoji="1"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達成</a:t>
            </a:r>
            <a:r>
              <a:rPr kumimoji="1"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するために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作</a:t>
            </a:r>
            <a:r>
              <a:rPr kumimoji="1"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られている</a:t>
            </a:r>
            <a:endParaRPr kumimoji="1" lang="en-US" altLang="ja-JP" sz="28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大切</a:t>
            </a:r>
            <a:r>
              <a:rPr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であっても、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当</a:t>
            </a:r>
            <a:r>
              <a:rPr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たり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前</a:t>
            </a:r>
            <a:r>
              <a:rPr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のことでみんなが守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っ</a:t>
            </a:r>
            <a:r>
              <a:rPr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ている、あるいは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守</a:t>
            </a:r>
            <a:r>
              <a:rPr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れるはずのことは</a:t>
            </a:r>
            <a:r>
              <a:rPr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、そもそも</a:t>
            </a:r>
            <a:r>
              <a:rPr lang="en-US" altLang="ja-JP" sz="4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Rule</a:t>
            </a:r>
            <a:r>
              <a:rPr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となっていない</a:t>
            </a:r>
            <a:endParaRPr lang="en-US" altLang="ja-JP" sz="28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ストライプ矢印 4"/>
          <p:cNvSpPr/>
          <p:nvPr/>
        </p:nvSpPr>
        <p:spPr>
          <a:xfrm rot="5400000">
            <a:off x="4232824" y="3636133"/>
            <a:ext cx="678350" cy="779595"/>
          </a:xfrm>
          <a:prstGeom prst="striped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CC0000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47563" y="4221266"/>
            <a:ext cx="784887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Rule</a:t>
            </a:r>
            <a:r>
              <a:rPr lang="ja-JP" altLang="en-US" sz="3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より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大切</a:t>
            </a:r>
            <a:r>
              <a:rPr lang="ja-JP" altLang="en-US" sz="3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なのは、その</a:t>
            </a:r>
            <a:r>
              <a:rPr lang="ja-JP" alt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目的･</a:t>
            </a:r>
            <a:r>
              <a:rPr lang="en-US" altLang="ja-JP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Goal</a:t>
            </a:r>
          </a:p>
          <a:p>
            <a:pPr marL="0" indent="0">
              <a:buNone/>
            </a:pP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［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様々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な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人々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が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互</a:t>
            </a:r>
            <a:r>
              <a:rPr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いに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連携</a:t>
            </a:r>
            <a:r>
              <a:rPr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し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支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え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合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う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共生社会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実現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］</a:t>
            </a:r>
            <a:endParaRPr lang="en-US" altLang="ja-JP" sz="2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世界</a:t>
            </a: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人権宣言</a:t>
            </a:r>
            <a:r>
              <a:rPr lang="ja-JP" alt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</a:t>
            </a:r>
            <a:r>
              <a:rPr lang="en-US" altLang="ja-JP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30</a:t>
            </a:r>
            <a:r>
              <a:rPr lang="ja-JP" alt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</a:t>
            </a: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基本的</a:t>
            </a:r>
            <a:r>
              <a:rPr lang="ja-JP" alt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な</a:t>
            </a: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権利</a:t>
            </a:r>
            <a:endParaRPr lang="en-US" altLang="ja-JP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ja-JP" altLang="en-US" sz="3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515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709228" y="332656"/>
            <a:ext cx="3682752" cy="552808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｢</a:t>
            </a:r>
            <a:r>
              <a:rPr kumimoji="1" lang="ja-JP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誰か</a:t>
            </a:r>
            <a:r>
              <a:rPr kumimoji="1" lang="en-US" altLang="ja-JP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｣</a:t>
            </a:r>
            <a:r>
              <a:rPr kumimoji="1" lang="ja-JP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のこと　じゃない。</a:t>
            </a:r>
            <a:endParaRPr kumimoji="1" lang="ja-JP" alt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4019550" cy="568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457200" y="885464"/>
            <a:ext cx="4186808" cy="5349641"/>
          </a:xfrm>
        </p:spPr>
        <p:txBody>
          <a:bodyPr>
            <a:noAutofit/>
          </a:bodyPr>
          <a:lstStyle/>
          <a:p>
            <a:r>
              <a:rPr lang="ja-JP" altLang="en-US" dirty="0" smtClean="0"/>
              <a:t>コロナ感染者</a:t>
            </a:r>
            <a:r>
              <a:rPr lang="ja-JP" altLang="en-US" dirty="0"/>
              <a:t>や医療従事者</a:t>
            </a:r>
            <a:r>
              <a:rPr lang="ja-JP" altLang="en-US" dirty="0" smtClean="0"/>
              <a:t>，その家族に</a:t>
            </a:r>
            <a:r>
              <a:rPr lang="ja-JP" altLang="en-US" dirty="0"/>
              <a:t>対する偏見や差別が，重大な社会問題となっています</a:t>
            </a:r>
            <a:r>
              <a:rPr lang="ja-JP" altLang="en-US" dirty="0" smtClean="0"/>
              <a:t>。</a:t>
            </a:r>
            <a:r>
              <a:rPr lang="en-US" altLang="ja-JP" dirty="0" smtClean="0"/>
              <a:t> </a:t>
            </a:r>
            <a:r>
              <a:rPr lang="ja-JP" altLang="en-US" dirty="0"/>
              <a:t>また</a:t>
            </a:r>
            <a:r>
              <a:rPr lang="ja-JP" altLang="en-US" dirty="0" smtClean="0"/>
              <a:t>，ネット上</a:t>
            </a:r>
            <a:r>
              <a:rPr lang="ja-JP" altLang="en-US" dirty="0"/>
              <a:t>での誹謗中傷や差別を助長するような情報の発信は</a:t>
            </a:r>
            <a:r>
              <a:rPr lang="ja-JP" altLang="en-US" dirty="0" smtClean="0"/>
              <a:t>，取り返し</a:t>
            </a:r>
            <a:r>
              <a:rPr lang="ja-JP" altLang="en-US" dirty="0"/>
              <a:t>のつかない重大な人権侵害につながるもの</a:t>
            </a:r>
            <a:r>
              <a:rPr lang="ja-JP" altLang="en-US" dirty="0" smtClean="0"/>
              <a:t>で，</a:t>
            </a:r>
            <a:r>
              <a:rPr lang="ja-JP" altLang="en-US" dirty="0"/>
              <a:t>決してあってはならないものです</a:t>
            </a:r>
            <a:r>
              <a:rPr lang="ja-JP" altLang="en-US" dirty="0" smtClean="0"/>
              <a:t>。</a:t>
            </a:r>
            <a:r>
              <a:rPr lang="en-US" altLang="ja-JP" dirty="0" smtClean="0"/>
              <a:t> </a:t>
            </a:r>
            <a:r>
              <a:rPr lang="ja-JP" altLang="en-US" dirty="0"/>
              <a:t>さらに，いじめや虐待等の子どもの人権</a:t>
            </a:r>
            <a:r>
              <a:rPr lang="ja-JP" altLang="en-US" dirty="0" smtClean="0"/>
              <a:t>問題など</a:t>
            </a:r>
            <a:r>
              <a:rPr lang="ja-JP" altLang="en-US" dirty="0"/>
              <a:t>，様々な人権問題が後を絶ちません。</a:t>
            </a:r>
          </a:p>
          <a:p>
            <a:r>
              <a:rPr lang="ja-JP" altLang="en-US" dirty="0" smtClean="0"/>
              <a:t>様々な人たちが</a:t>
            </a:r>
            <a:r>
              <a:rPr lang="ja-JP" altLang="en-US" dirty="0"/>
              <a:t>互いに連携</a:t>
            </a:r>
            <a:r>
              <a:rPr lang="ja-JP" altLang="en-US" dirty="0" smtClean="0"/>
              <a:t>し支え合う</a:t>
            </a:r>
            <a:r>
              <a:rPr lang="ja-JP" altLang="en-US" dirty="0"/>
              <a:t>共生社会を実現するためには，</a:t>
            </a:r>
            <a:r>
              <a:rPr lang="ja-JP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誰もがお互いの人権を尊重し合う「心のバリアフリー」を推進し，障害のある人や外国人に対する偏見や</a:t>
            </a:r>
            <a:r>
              <a:rPr lang="ja-JP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差別を</a:t>
            </a:r>
            <a:r>
              <a:rPr lang="ja-JP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解消していくことが求められています</a:t>
            </a:r>
            <a:r>
              <a:rPr lang="ja-JP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ja-JP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/>
              <a:t>人権</a:t>
            </a:r>
            <a:r>
              <a:rPr lang="ja-JP" altLang="en-US" dirty="0"/>
              <a:t>をめぐる課題は尽きません。まずは，</a:t>
            </a:r>
            <a:r>
              <a:rPr lang="ja-JP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互いの違いを認め合い，相手の気持ちを考え，思いやることのできる心を育むこと</a:t>
            </a:r>
            <a:r>
              <a:rPr lang="ja-JP" altLang="en-US" dirty="0"/>
              <a:t>が大切です。</a:t>
            </a:r>
          </a:p>
          <a:p>
            <a:r>
              <a:rPr lang="ja-JP" altLang="en-US" dirty="0" smtClean="0"/>
              <a:t>法務省で</a:t>
            </a:r>
            <a:r>
              <a:rPr lang="ja-JP" altLang="en-US" dirty="0"/>
              <a:t>は</a:t>
            </a:r>
            <a:r>
              <a:rPr lang="ja-JP" altLang="en-US" dirty="0" smtClean="0"/>
              <a:t>，</a:t>
            </a:r>
            <a:r>
              <a:rPr lang="ja-JP" altLang="en-US" b="1" u="sng" dirty="0" smtClean="0">
                <a:solidFill>
                  <a:srgbClr val="0000CC"/>
                </a:solidFill>
              </a:rPr>
              <a:t>人権</a:t>
            </a:r>
            <a:r>
              <a:rPr lang="ja-JP" altLang="en-US" b="1" u="sng" dirty="0">
                <a:solidFill>
                  <a:srgbClr val="0000CC"/>
                </a:solidFill>
              </a:rPr>
              <a:t>問題を</a:t>
            </a:r>
            <a:r>
              <a:rPr lang="ja-JP" altLang="en-US" b="1" dirty="0">
                <a:solidFill>
                  <a:srgbClr val="0000CC"/>
                </a:solidFill>
              </a:rPr>
              <a:t>誰かの問題ではなく，</a:t>
            </a:r>
            <a:r>
              <a:rPr lang="ja-JP" altLang="en-US" b="1" u="sng" dirty="0">
                <a:solidFill>
                  <a:srgbClr val="0000CC"/>
                </a:solidFill>
              </a:rPr>
              <a:t>自分の問題として捉え，人権を尊重することの大切さについて考えて</a:t>
            </a:r>
            <a:r>
              <a:rPr lang="ja-JP" altLang="en-US" b="1" dirty="0">
                <a:solidFill>
                  <a:srgbClr val="0000CC"/>
                </a:solidFill>
              </a:rPr>
              <a:t>いただけるよう，「</a:t>
            </a:r>
            <a:r>
              <a:rPr lang="en-US" altLang="ja-JP" b="1" dirty="0">
                <a:solidFill>
                  <a:srgbClr val="0000CC"/>
                </a:solidFill>
              </a:rPr>
              <a:t>『</a:t>
            </a:r>
            <a:r>
              <a:rPr lang="ja-JP" altLang="en-US" b="1" dirty="0">
                <a:solidFill>
                  <a:srgbClr val="0000CC"/>
                </a:solidFill>
              </a:rPr>
              <a:t>誰か</a:t>
            </a:r>
            <a:r>
              <a:rPr lang="en-US" altLang="ja-JP" b="1" dirty="0">
                <a:solidFill>
                  <a:srgbClr val="0000CC"/>
                </a:solidFill>
              </a:rPr>
              <a:t>』</a:t>
            </a:r>
            <a:r>
              <a:rPr lang="ja-JP" altLang="en-US" b="1" dirty="0">
                <a:solidFill>
                  <a:srgbClr val="0000CC"/>
                </a:solidFill>
              </a:rPr>
              <a:t>のこと じゃない。」を啓発活動重点目標に掲げ</a:t>
            </a:r>
            <a:r>
              <a:rPr lang="ja-JP" altLang="en-US" dirty="0" smtClean="0"/>
              <a:t>，人権</a:t>
            </a:r>
            <a:r>
              <a:rPr lang="ja-JP" altLang="en-US" dirty="0"/>
              <a:t>啓発活動を幅広く展開します。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60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24385"/>
            <a:ext cx="1431677" cy="1079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861663" y="854865"/>
            <a:ext cx="7560840" cy="76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校訓</a:t>
            </a:r>
            <a:r>
              <a:rPr lang="ja-JP" altLang="en-US" sz="2400" dirty="0" smtClean="0">
                <a:latin typeface="AR Pゴシック体S" pitchFamily="50" charset="-128"/>
                <a:ea typeface="AR Pゴシック体S" pitchFamily="50" charset="-128"/>
              </a:rPr>
              <a:t>　　</a:t>
            </a:r>
            <a:r>
              <a:rPr lang="ja-JP" alt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独立自尊・共存</a:t>
            </a:r>
            <a:r>
              <a:rPr lang="ja-JP" alt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共栄</a:t>
            </a:r>
            <a:endParaRPr lang="ja-JP" altLang="en-US" sz="495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2843807" y="2069061"/>
            <a:ext cx="4059481" cy="590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ゴシック体S" pitchFamily="50" charset="-128"/>
                <a:ea typeface="AR Pゴシック体S" pitchFamily="50" charset="-128"/>
              </a:rPr>
              <a:t>学校教育目標</a:t>
            </a:r>
            <a:endParaRPr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3104700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ja-JP" alt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自</a:t>
            </a:r>
            <a:r>
              <a:rPr lang="ja-JP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ら</a:t>
            </a:r>
            <a:r>
              <a:rPr lang="ja-JP" alt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考</a:t>
            </a:r>
            <a:r>
              <a:rPr lang="ja-JP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え </a:t>
            </a:r>
            <a:r>
              <a:rPr lang="ja-JP" alt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学</a:t>
            </a:r>
            <a:r>
              <a:rPr lang="ja-JP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び</a:t>
            </a:r>
            <a:r>
              <a:rPr lang="ja-JP" alt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続</a:t>
            </a:r>
            <a:r>
              <a:rPr lang="ja-JP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ける</a:t>
            </a:r>
            <a:r>
              <a:rPr lang="ja-JP" alt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生徒</a:t>
            </a:r>
            <a:endParaRPr lang="en-US" altLang="ja-JP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>
              <a:lnSpc>
                <a:spcPts val="7200"/>
              </a:lnSpc>
            </a:pPr>
            <a:r>
              <a:rPr lang="ja-JP" alt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心豊</a:t>
            </a:r>
            <a:r>
              <a:rPr lang="ja-JP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かで </a:t>
            </a:r>
            <a:r>
              <a:rPr lang="ja-JP" alt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思</a:t>
            </a:r>
            <a:r>
              <a:rPr lang="ja-JP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いやりのある</a:t>
            </a:r>
            <a:r>
              <a:rPr lang="ja-JP" alt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生徒</a:t>
            </a:r>
            <a:endParaRPr lang="en-US" altLang="ja-JP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>
              <a:lnSpc>
                <a:spcPts val="7200"/>
              </a:lnSpc>
            </a:pPr>
            <a:r>
              <a:rPr lang="ja-JP" alt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体</a:t>
            </a:r>
            <a:r>
              <a:rPr lang="ja-JP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</a:t>
            </a:r>
            <a:r>
              <a:rPr lang="ja-JP" alt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鍛</a:t>
            </a:r>
            <a:r>
              <a:rPr lang="ja-JP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え やり</a:t>
            </a:r>
            <a:r>
              <a:rPr lang="ja-JP" alt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抜</a:t>
            </a:r>
            <a:r>
              <a:rPr lang="ja-JP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く</a:t>
            </a:r>
            <a:r>
              <a:rPr lang="ja-JP" alt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生徒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261"/>
            <a:ext cx="13716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025" y="139766"/>
            <a:ext cx="1323975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14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27584" y="3625675"/>
            <a:ext cx="7416824" cy="2046436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｢</a:t>
            </a:r>
            <a:r>
              <a:rPr lang="ja-JP" altLang="en-US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思いやり</a:t>
            </a:r>
            <a:r>
              <a:rPr lang="en-US" altLang="ja-JP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｣</a:t>
            </a:r>
            <a:br>
              <a:rPr lang="en-US" altLang="ja-JP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</a:br>
            <a:r>
              <a:rPr lang="ja-JP" altLang="en-US" sz="4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［忠</a:t>
            </a:r>
            <a:r>
              <a:rPr lang="ja-JP" alt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恕］</a:t>
            </a:r>
            <a:r>
              <a:rPr lang="ja-JP" altLang="en-US" sz="4400" dirty="0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4400" dirty="0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と</a:t>
            </a:r>
            <a:r>
              <a:rPr lang="ja-JP" altLang="en-US" sz="4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は</a:t>
            </a:r>
            <a:r>
              <a:rPr lang="ja-JP" altLang="en-US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･･･</a:t>
            </a:r>
            <a:endParaRPr lang="ja-JP" altLang="en-US" sz="44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1340768"/>
            <a:ext cx="7084138" cy="208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ja-JP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自ら考え 学び続ける生徒</a:t>
            </a:r>
            <a:endParaRPr lang="en-US" altLang="ja-JP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>
              <a:lnSpc>
                <a:spcPts val="5400"/>
              </a:lnSpc>
            </a:pPr>
            <a:r>
              <a:rPr lang="ja-JP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心豊かで </a:t>
            </a:r>
            <a:r>
              <a:rPr lang="ja-JP" alt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思いやり</a:t>
            </a:r>
            <a:r>
              <a:rPr lang="ja-JP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のある生徒</a:t>
            </a:r>
            <a:endParaRPr lang="en-US" altLang="ja-JP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>
              <a:lnSpc>
                <a:spcPts val="5400"/>
              </a:lnSpc>
            </a:pPr>
            <a:r>
              <a:rPr lang="ja-JP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体を鍛え やり抜く生徒</a:t>
            </a: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691680" y="548680"/>
            <a:ext cx="4059481" cy="590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ゴシック体S" pitchFamily="50" charset="-128"/>
                <a:ea typeface="AR Pゴシック体S" pitchFamily="50" charset="-128"/>
              </a:rPr>
              <a:t>学校教育目標</a:t>
            </a:r>
            <a:endParaRPr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E" pitchFamily="50" charset="-128"/>
              <a:ea typeface="AR P丸ゴシック体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54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681859"/>
            <a:ext cx="3816424" cy="584986"/>
          </a:xfrm>
        </p:spPr>
        <p:txBody>
          <a:bodyPr rtlCol="0">
            <a:normAutofit fontScale="90000"/>
          </a:bodyPr>
          <a:lstStyle/>
          <a:p>
            <a:pPr algn="l"/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｢</a:t>
            </a:r>
            <a:r>
              <a:rPr lang="ja-JP" altLang="en-US" sz="36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思いやり</a:t>
            </a:r>
            <a:r>
              <a:rPr lang="en-US" altLang="ja-JP" sz="36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｣</a:t>
            </a:r>
            <a:r>
              <a:rPr lang="ja-JP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とは･･･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E6E1BF-8DE8-4ADD-B9D8-8FF46BBC5DD5}" type="datetime4">
              <a:rPr lang="ja-JP" altLang="en-US" smtClean="0"/>
              <a:t>2021年12月1日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275656" y="2945976"/>
            <a:ext cx="6389113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人</a:t>
            </a:r>
            <a:r>
              <a:rPr lang="ja-JP" altLang="en-US" sz="4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が人間らしく生きる</a:t>
            </a:r>
            <a:r>
              <a:rPr lang="ja-JP" altLang="en-US" sz="4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こと</a:t>
            </a:r>
            <a:r>
              <a:rPr lang="en-US" altLang="ja-JP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｢Human Rights｣</a:t>
            </a:r>
            <a:endParaRPr lang="en-US" altLang="ja-JP" sz="2100" b="1" dirty="0">
              <a:latin typeface="ＤＦ平成明朝体W7" panose="02020709000000000000" pitchFamily="17" charset="-128"/>
              <a:ea typeface="ＤＦ平成明朝体W7" panose="02020709000000000000" pitchFamily="17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9552" y="1580976"/>
            <a:ext cx="80752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｢</a:t>
            </a:r>
            <a:r>
              <a:rPr lang="ja-JP" alt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やさしい</a:t>
            </a:r>
            <a:r>
              <a:rPr lang="ja-JP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思い</a:t>
            </a:r>
            <a:r>
              <a:rPr lang="en-US" altLang="ja-JP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｣</a:t>
            </a:r>
            <a:r>
              <a:rPr lang="ja-JP" altLang="en-US" sz="2000" b="1" dirty="0">
                <a:latin typeface="HGS明朝E" panose="02020900000000000000" pitchFamily="18" charset="-128"/>
                <a:ea typeface="HGS明朝E" panose="02020900000000000000" pitchFamily="18" charset="-128"/>
              </a:rPr>
              <a:t>を</a:t>
            </a:r>
            <a:r>
              <a:rPr lang="en-US" altLang="ja-JP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｢</a:t>
            </a:r>
            <a:r>
              <a:rPr lang="ja-JP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やさしい行為</a:t>
            </a:r>
            <a:r>
              <a:rPr lang="en-US" altLang="ja-JP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｣</a:t>
            </a:r>
            <a:r>
              <a:rPr lang="ja-JP" altLang="en-US" sz="2000" b="1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に</a:t>
            </a:r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新化</a:t>
            </a:r>
            <a:r>
              <a:rPr lang="ja-JP" altLang="en-US" sz="2000" b="1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させる</a:t>
            </a:r>
            <a:endParaRPr lang="en-US" altLang="ja-JP" sz="2000" b="1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lang="ja-JP" altLang="en-US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「人に対する積極的な行為」</a:t>
            </a:r>
            <a:endParaRPr lang="en-US" altLang="ja-JP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211960" y="681859"/>
            <a:ext cx="4275944" cy="58498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3375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en-US" altLang="ja-JP" sz="3375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｢</a:t>
            </a:r>
            <a:r>
              <a:rPr lang="ja-JP" altLang="en-US" sz="3375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思い</a:t>
            </a:r>
            <a:r>
              <a:rPr lang="en-US" altLang="ja-JP" sz="3375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｣</a:t>
            </a:r>
            <a:r>
              <a:rPr lang="ja-JP" altLang="en-US" sz="3375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lang="ja-JP" altLang="en-US" sz="21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を</a:t>
            </a:r>
            <a:r>
              <a:rPr lang="ja-JP" altLang="en-US" sz="2475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lang="en-US" altLang="ja-JP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｢</a:t>
            </a:r>
            <a:r>
              <a:rPr lang="ja-JP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やる</a:t>
            </a:r>
            <a:r>
              <a:rPr lang="en-US" altLang="ja-JP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｣</a:t>
            </a:r>
            <a:endParaRPr lang="ja-JP" altLang="en-US" sz="25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41406" y="4872667"/>
            <a:ext cx="6694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｢</a:t>
            </a:r>
            <a:r>
              <a:rPr lang="ja-JP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思い</a:t>
            </a:r>
            <a:r>
              <a:rPr lang="en-US" altLang="ja-JP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｣</a:t>
            </a:r>
            <a:r>
              <a:rPr lang="ja-JP" altLang="en-US" sz="2400" b="1" dirty="0">
                <a:latin typeface="HGS明朝E" panose="02020900000000000000" pitchFamily="18" charset="-128"/>
                <a:ea typeface="HGS明朝E" panose="02020900000000000000" pitchFamily="18" charset="-128"/>
              </a:rPr>
              <a:t>を</a:t>
            </a:r>
            <a:r>
              <a:rPr lang="en-US" altLang="ja-JP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｢</a:t>
            </a:r>
            <a:r>
              <a:rPr lang="ja-JP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プレゼントする</a:t>
            </a:r>
            <a:r>
              <a:rPr lang="en-US" altLang="ja-JP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｣</a:t>
            </a:r>
            <a:r>
              <a:rPr lang="ja-JP" altLang="en-US" sz="2400" b="1" dirty="0">
                <a:latin typeface="HGS明朝E" panose="02020900000000000000" pitchFamily="18" charset="-128"/>
                <a:ea typeface="HGS明朝E" panose="02020900000000000000" pitchFamily="18" charset="-128"/>
              </a:rPr>
              <a:t>という</a:t>
            </a:r>
            <a:endParaRPr lang="en-US" altLang="ja-JP" sz="2400" b="1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lang="en-US" altLang="ja-JP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｢</a:t>
            </a:r>
            <a:r>
              <a:rPr lang="ja-JP" altLang="en-US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人に対する積極的な行為</a:t>
            </a:r>
            <a:r>
              <a:rPr lang="en-US" altLang="ja-JP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｣</a:t>
            </a: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ja-JP" smtClean="0"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68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266429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動物</a:t>
            </a:r>
            <a:r>
              <a:rPr kumimoji="1" lang="ja-JP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や</a:t>
            </a:r>
            <a:r>
              <a:rPr kumimoji="1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機械</a:t>
            </a:r>
            <a:r>
              <a:rPr kumimoji="1" lang="ja-JP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よりも</a:t>
            </a:r>
            <a:r>
              <a:rPr kumimoji="1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優</a:t>
            </a:r>
            <a:r>
              <a:rPr kumimoji="1" lang="ja-JP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れた</a:t>
            </a:r>
            <a:r>
              <a:rPr kumimoji="1" lang="ja-JP" altLang="en-US" sz="53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人間らしい</a:t>
            </a:r>
            <a:r>
              <a:rPr kumimoji="1" lang="en-US" altLang="ja-JP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/>
            </a:r>
            <a:br>
              <a:rPr kumimoji="1" lang="en-US" altLang="ja-JP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</a:br>
            <a:r>
              <a:rPr kumimoji="1" lang="ja-JP" altLang="en-US" sz="53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人間として正しく</a:t>
            </a:r>
            <a:r>
              <a:rPr kumimoji="1" lang="en-US" altLang="ja-JP" sz="53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/>
            </a:r>
            <a:br>
              <a:rPr kumimoji="1" lang="en-US" altLang="ja-JP" sz="53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</a:br>
            <a:r>
              <a:rPr kumimoji="1" lang="ja-JP" altLang="en-US" sz="53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人間にふさわしいもの</a:t>
            </a:r>
            <a:r>
              <a:rPr kumimoji="1" lang="ja-JP" alt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kumimoji="1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とは</a:t>
            </a:r>
            <a:endParaRPr kumimoji="1" lang="ja-JP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63588" y="3429000"/>
            <a:ext cx="7416824" cy="302433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kumimoji="1" lang="ja-JP" altLang="en-US" sz="8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想像力</a:t>
            </a:r>
            <a:endParaRPr kumimoji="1" lang="en-US" altLang="ja-JP" sz="8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ja-JP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Imagination</a:t>
            </a:r>
            <a:endParaRPr kumimoji="1" lang="ja-JP" altLang="en-US" sz="8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483" y="260648"/>
            <a:ext cx="7939958" cy="266429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そして、</a:t>
            </a:r>
            <a:r>
              <a:rPr kumimoji="1" lang="ja-JP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人間が</a:t>
            </a:r>
            <a:r>
              <a:rPr kumimoji="1" lang="ja-JP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kumimoji="1" lang="ja-JP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人間として　</a:t>
            </a:r>
            <a:r>
              <a:rPr kumimoji="1" lang="en-US" altLang="ja-JP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/>
            </a:r>
            <a:br>
              <a:rPr kumimoji="1" lang="en-US" altLang="ja-JP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</a:br>
            <a:r>
              <a:rPr kumimoji="1" lang="ja-JP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正しく･ふさわしく</a:t>
            </a:r>
            <a:r>
              <a:rPr kumimoji="1" lang="ja-JP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kumimoji="1" lang="ja-JP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生きていくために</a:t>
            </a:r>
            <a:r>
              <a:rPr kumimoji="1" lang="en-US" altLang="ja-JP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/>
            </a:r>
            <a:br>
              <a:rPr kumimoji="1" lang="en-US" altLang="ja-JP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</a:br>
            <a:r>
              <a:rPr kumimoji="1" lang="ja-JP" altLang="en-US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必要なこと</a:t>
            </a:r>
            <a:r>
              <a:rPr kumimoji="1" lang="ja-JP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が</a:t>
            </a:r>
            <a:endParaRPr kumimoji="1" lang="ja-JP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92483" y="2924944"/>
            <a:ext cx="7795941" cy="3168352"/>
          </a:xfrm>
        </p:spPr>
        <p:txBody>
          <a:bodyPr>
            <a:noAutofit/>
          </a:bodyPr>
          <a:lstStyle/>
          <a:p>
            <a:pPr marL="0" indent="0">
              <a:lnSpc>
                <a:spcPts val="10000"/>
              </a:lnSpc>
              <a:buNone/>
            </a:pPr>
            <a:r>
              <a:rPr kumimoji="1" lang="ja-JP" altLang="en-US" sz="8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創造力</a:t>
            </a:r>
            <a:r>
              <a:rPr kumimoji="1" lang="ja-JP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kumimoji="1" lang="en-US" altLang="ja-JP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Creation</a:t>
            </a:r>
          </a:p>
          <a:p>
            <a:pPr marL="0" indent="0">
              <a:lnSpc>
                <a:spcPts val="10000"/>
              </a:lnSpc>
              <a:buNone/>
            </a:pPr>
            <a:r>
              <a:rPr lang="ja-JP" altLang="en-US" sz="8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行動力</a:t>
            </a:r>
            <a:r>
              <a:rPr lang="ja-JP" alt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Energy</a:t>
            </a:r>
            <a:endParaRPr lang="en-US" altLang="ja-JP" sz="8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ts val="10000"/>
              </a:lnSpc>
              <a:buNone/>
            </a:pPr>
            <a:endParaRPr kumimoji="1" lang="ja-JP" altLang="en-US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36904" cy="1296144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深谷中学校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にある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/>
            </a:r>
            <a:b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</a:br>
            <a:r>
              <a:rPr kumimoji="1" lang="en-US" altLang="ja-JP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H</a:t>
            </a:r>
            <a:r>
              <a:rPr kumimoji="1" lang="en-US" altLang="ja-JP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uman </a:t>
            </a:r>
            <a:r>
              <a:rPr kumimoji="1" lang="en-US" altLang="ja-JP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R</a:t>
            </a:r>
            <a:r>
              <a:rPr kumimoji="1" lang="en-US" altLang="ja-JP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ights</a:t>
            </a:r>
            <a:r>
              <a:rPr kumimoji="1" lang="ja-JP" alt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を</a:t>
            </a:r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見えるようにするもの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7"/>
            <a:ext cx="3147814" cy="419708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8075"/>
            <a:ext cx="3142392" cy="41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476672"/>
            <a:ext cx="8064896" cy="5760640"/>
          </a:xfrm>
        </p:spPr>
        <p:txBody>
          <a:bodyPr>
            <a:normAutofit/>
          </a:bodyPr>
          <a:lstStyle/>
          <a:p>
            <a:r>
              <a:rPr kumimoji="1" lang="en-US" altLang="ja-JP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Human</a:t>
            </a:r>
            <a:r>
              <a:rPr lang="ja-JP" alt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ja-JP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r>
              <a:rPr lang="en-US" altLang="ja-JP" sz="6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kumimoji="1" lang="en-US" altLang="ja-JP" sz="6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ja-JP" altLang="en-US" sz="4000" dirty="0" smtClean="0"/>
              <a:t>  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動物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や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機械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では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難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しい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lnSpc>
                <a:spcPts val="4400"/>
              </a:lnSpc>
              <a:buNone/>
            </a:pPr>
            <a:r>
              <a:rPr lang="ja-JP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 </a:t>
            </a:r>
            <a:r>
              <a:rPr lang="ja-JP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人間らしい</a:t>
            </a:r>
            <a:r>
              <a:rPr kumimoji="1" lang="en-US" altLang="ja-JP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｢</a:t>
            </a:r>
            <a:r>
              <a:rPr kumimoji="1" lang="ja-JP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思いやり</a:t>
            </a:r>
            <a:r>
              <a:rPr kumimoji="1" lang="ja-JP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のある</a:t>
            </a:r>
            <a:r>
              <a:rPr kumimoji="1" lang="en-US" altLang="ja-JP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｣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 </a:t>
            </a:r>
            <a:r>
              <a:rPr lang="ja-JP" altLang="en-US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正しく</a:t>
            </a:r>
            <a:r>
              <a:rPr lang="ja-JP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ja-JP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当然</a:t>
            </a:r>
            <a:r>
              <a:rPr lang="ja-JP" altLang="en-US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の</a:t>
            </a:r>
            <a:r>
              <a:rPr lang="ja-JP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ja-JP" altLang="en-US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ふさわしい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行為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を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ja-JP" altLang="en-US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自分の役割を踏まえて</a:t>
            </a:r>
            <a:r>
              <a:rPr lang="ja-JP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ja-JP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endParaRPr lang="en-US" altLang="ja-JP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ja-JP" altLang="en-US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自分であることを活かして</a:t>
            </a:r>
            <a:endParaRPr lang="en-US" altLang="ja-JP" b="1" u="sng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ja-JP" altLang="en-US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しっかりと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とっていますか？</a:t>
            </a:r>
            <a:r>
              <a:rPr kumimoji="1" lang="ja-JP" altLang="en-US" dirty="0" smtClean="0"/>
              <a:t>　</a:t>
            </a:r>
            <a:r>
              <a:rPr kumimoji="1" lang="ja-JP" altLang="en-US" sz="3600" dirty="0" smtClean="0"/>
              <a:t>　</a:t>
            </a:r>
            <a:endParaRPr kumimoji="1" lang="en-US" altLang="ja-JP" sz="3600" dirty="0" smtClean="0"/>
          </a:p>
          <a:p>
            <a:pPr marL="0" indent="0">
              <a:buNone/>
            </a:pPr>
            <a:endParaRPr kumimoji="1" lang="en-US" altLang="ja-JP" sz="48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00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9693" y="476672"/>
            <a:ext cx="8363272" cy="1368152"/>
          </a:xfrm>
        </p:spPr>
        <p:txBody>
          <a:bodyPr>
            <a:normAutofit/>
          </a:bodyPr>
          <a:lstStyle/>
          <a:p>
            <a:pPr algn="l">
              <a:lnSpc>
                <a:spcPts val="4400"/>
              </a:lnSpc>
            </a:pPr>
            <a:r>
              <a:rPr kumimoji="1" lang="en-US" altLang="ja-JP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12</a:t>
            </a:r>
            <a:r>
              <a:rPr kumimoji="1" lang="ja-JP" altLang="en-US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</a:t>
            </a:r>
            <a:r>
              <a:rPr kumimoji="1" lang="en-US" altLang="ja-JP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10</a:t>
            </a:r>
            <a:r>
              <a:rPr kumimoji="1" lang="ja-JP" altLang="en-US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</a:t>
            </a:r>
            <a:r>
              <a:rPr kumimoji="1" lang="ja-JP" altLang="en-US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は</a:t>
            </a:r>
            <a:r>
              <a:rPr kumimoji="1" lang="en-US" altLang="ja-JP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kumimoji="1" lang="en-US" altLang="ja-JP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kumimoji="1" lang="en-US" altLang="ja-JP" sz="3600" dirty="0" smtClean="0">
                <a:solidFill>
                  <a:srgbClr val="CC0000"/>
                </a:solidFill>
              </a:rPr>
              <a:t>｢</a:t>
            </a:r>
            <a:r>
              <a:rPr kumimoji="1" lang="en-US" altLang="ja-JP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Human</a:t>
            </a:r>
            <a:r>
              <a:rPr lang="ja-JP" alt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 </a:t>
            </a:r>
            <a:r>
              <a:rPr lang="en-US" altLang="ja-JP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Rights Day</a:t>
            </a:r>
            <a:r>
              <a:rPr lang="ja-JP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 </a:t>
            </a:r>
            <a:r>
              <a:rPr lang="ja-JP" altLang="en-U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 </a:t>
            </a:r>
            <a:r>
              <a:rPr lang="ja-JP" alt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ja-JP" altLang="en-US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世界人権デ</a:t>
            </a:r>
            <a:r>
              <a:rPr lang="ja-JP" alt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ー</a:t>
            </a:r>
            <a:r>
              <a:rPr lang="ja-JP" altLang="en-US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</a:t>
            </a:r>
            <a:r>
              <a:rPr kumimoji="1" lang="en-US" altLang="ja-JP" sz="3600" dirty="0" smtClean="0">
                <a:solidFill>
                  <a:srgbClr val="CC0000"/>
                </a:solidFill>
              </a:rPr>
              <a:t>｣</a:t>
            </a:r>
            <a:endParaRPr kumimoji="1" lang="ja-JP" altLang="en-US" sz="4000" dirty="0">
              <a:solidFill>
                <a:srgbClr val="CC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4725144"/>
            <a:ext cx="7920880" cy="1512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1948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年</a:t>
            </a:r>
            <a:r>
              <a:rPr lang="en-US" altLang="ja-JP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12</a:t>
            </a:r>
            <a:r>
              <a:rPr lang="ja-JP" altLang="en-US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</a:t>
            </a:r>
            <a:r>
              <a:rPr lang="en-US" altLang="ja-JP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10</a:t>
            </a:r>
            <a:r>
              <a:rPr lang="ja-JP" altLang="en-US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</a:t>
            </a:r>
            <a:r>
              <a:rPr lang="ja-JP" altLang="en-U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国際連合総会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で</a:t>
            </a:r>
            <a:endParaRPr lang="en-US" altLang="ja-JP" sz="2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 algn="ctr">
              <a:buNone/>
            </a:pPr>
            <a:r>
              <a:rPr kumimoji="1"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「全</a:t>
            </a:r>
            <a:r>
              <a:rPr kumimoji="1"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て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</a:t>
            </a:r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人民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と</a:t>
            </a:r>
            <a:r>
              <a:rPr kumimoji="1"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全</a:t>
            </a:r>
            <a:r>
              <a:rPr kumimoji="1"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て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</a:t>
            </a:r>
            <a:r>
              <a:rPr kumimoji="1"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国</a:t>
            </a:r>
            <a:r>
              <a:rPr kumimoji="1"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と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が</a:t>
            </a:r>
            <a:r>
              <a:rPr kumimoji="1"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達成</a:t>
            </a:r>
            <a:r>
              <a:rPr kumimoji="1"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</a:t>
            </a:r>
            <a:r>
              <a:rPr kumimoji="1"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べき</a:t>
            </a:r>
            <a:r>
              <a:rPr kumimoji="1"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共通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</a:t>
            </a:r>
            <a:r>
              <a:rPr kumimoji="1"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基準</a:t>
            </a:r>
            <a:r>
              <a:rPr kumimoji="1" lang="en-US" altLang="ja-JP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｣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として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、</a:t>
            </a:r>
            <a:r>
              <a:rPr lang="en-US" altLang="ja-JP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｢</a:t>
            </a:r>
            <a:r>
              <a:rPr lang="ja-JP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世界人権宣言</a:t>
            </a:r>
            <a:r>
              <a:rPr lang="en-US" altLang="ja-JP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｣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採択</a:t>
            </a:r>
            <a:endParaRPr kumimoji="1" lang="ja-JP" altLang="en-US" sz="2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11560" y="1890088"/>
            <a:ext cx="7776864" cy="2304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2600" u="sng" dirty="0" smtClean="0">
                <a:solidFill>
                  <a:srgbClr val="00206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多くの生命が奪われた第２次世界大戦の反省</a:t>
            </a:r>
            <a:endParaRPr lang="en-US" altLang="ja-JP" sz="2600" u="sng" dirty="0" smtClean="0">
              <a:solidFill>
                <a:srgbClr val="00206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国際連合で各国代表たちは、</a:t>
            </a:r>
            <a:endParaRPr lang="en-US" altLang="ja-JP" sz="20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人権</a:t>
            </a:r>
            <a:r>
              <a:rPr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侵害を各国の国内問題として放置すること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が</a:t>
            </a:r>
            <a:endParaRPr lang="en-US" altLang="ja-JP" sz="20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虐殺</a:t>
            </a:r>
            <a:r>
              <a:rPr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や戦争につながったことを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認め、</a:t>
            </a:r>
            <a:endParaRPr lang="en-US" altLang="ja-JP" sz="20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世界</a:t>
            </a:r>
            <a:r>
              <a:rPr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の平和を実現するためには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、</a:t>
            </a:r>
            <a:endParaRPr lang="en-US" altLang="ja-JP" sz="20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世界</a:t>
            </a:r>
            <a:r>
              <a:rPr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各国が協力して人権を守る努力をしなければ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ならない</a:t>
            </a:r>
            <a:endParaRPr lang="en-US" altLang="ja-JP" sz="20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5" name="ストライプ矢印 4"/>
          <p:cNvSpPr/>
          <p:nvPr/>
        </p:nvSpPr>
        <p:spPr>
          <a:xfrm rot="5400000">
            <a:off x="4399299" y="3993846"/>
            <a:ext cx="504057" cy="670510"/>
          </a:xfrm>
          <a:prstGeom prst="striped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457200" y="477734"/>
            <a:ext cx="3826768" cy="108012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｢</a:t>
            </a:r>
            <a:r>
              <a:rPr kumimoji="1" lang="ja-JP" altLang="en-US" dirty="0" smtClean="0"/>
              <a:t>世界人権宣言</a:t>
            </a:r>
            <a:r>
              <a:rPr kumimoji="1" lang="en-US" altLang="ja-JP" dirty="0" smtClean="0"/>
              <a:t>｣</a:t>
            </a:r>
            <a:r>
              <a:rPr kumimoji="1" lang="ja-JP" altLang="en-US" dirty="0" smtClean="0"/>
              <a:t>に示された３０の</a:t>
            </a:r>
            <a:r>
              <a:rPr kumimoji="1" lang="en-US" altLang="ja-JP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『</a:t>
            </a:r>
            <a:r>
              <a:rPr kumimoji="1" lang="en-US" altLang="ja-JP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Human</a:t>
            </a:r>
            <a:r>
              <a:rPr kumimoji="1" lang="ja-JP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　</a:t>
            </a:r>
            <a:r>
              <a:rPr kumimoji="1" lang="en-US" altLang="ja-JP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Rights</a:t>
            </a:r>
            <a:r>
              <a:rPr kumimoji="1" lang="en-US" altLang="ja-JP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』</a:t>
            </a:r>
            <a:endParaRPr kumimoji="1" lang="ja-JP" altLang="en-US" sz="2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2392" y="1557854"/>
            <a:ext cx="35423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｢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世界人権宣言</a:t>
            </a:r>
            <a:r>
              <a:rPr kumimoji="1" lang="en-US" altLang="ja-JP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｣</a:t>
            </a:r>
            <a:r>
              <a:rPr kumimoji="1" lang="ja-JP" altLang="en-US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には</a:t>
            </a:r>
            <a:r>
              <a:rPr kumimoji="1" lang="en-US" altLang="ja-JP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30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</a:t>
            </a:r>
            <a:endParaRPr kumimoji="1" lang="en-US" altLang="ja-JP" sz="20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基本的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な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権利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が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示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されています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。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その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基本原則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は</a:t>
            </a:r>
            <a:r>
              <a:rPr lang="en-US" altLang="ja-JP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｢</a:t>
            </a:r>
            <a:r>
              <a:rPr lang="ja-JP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全ての人は生まれながらにして自由であり、同じ権利を等しく持っている</a:t>
            </a:r>
            <a:r>
              <a:rPr lang="en-US" altLang="ja-JP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｣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です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。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経歴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や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貧富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にかかわらず、また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善良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な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人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も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罪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犯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した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人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も、その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人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人格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や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行動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とは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関係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なく、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全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ての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人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が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等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しく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持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っているのが、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基本的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な</a:t>
            </a:r>
            <a:r>
              <a:rPr kumimoji="1"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人権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なのです。</a:t>
            </a: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56227" t="33599" r="19314" b="14799"/>
          <a:stretch/>
        </p:blipFill>
        <p:spPr>
          <a:xfrm>
            <a:off x="4447274" y="980728"/>
            <a:ext cx="418678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8979"/>
            <a:ext cx="8291264" cy="563662"/>
          </a:xfrm>
        </p:spPr>
        <p:txBody>
          <a:bodyPr>
            <a:normAutofit fontScale="90000"/>
          </a:bodyPr>
          <a:lstStyle/>
          <a:p>
            <a:r>
              <a:rPr kumimoji="1" lang="en-US" altLang="ja-JP" b="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｢</a:t>
            </a:r>
            <a:r>
              <a:rPr kumimoji="1" lang="ja-JP" altLang="en-US" b="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世界人権宣言</a:t>
            </a:r>
            <a:r>
              <a:rPr kumimoji="1" lang="en-US" altLang="ja-JP" b="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｣</a:t>
            </a:r>
            <a:r>
              <a:rPr kumimoji="1" lang="ja-JP" altLang="en-US" sz="1800" b="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に</a:t>
            </a:r>
            <a:r>
              <a:rPr kumimoji="1" lang="ja-JP" altLang="en-US" b="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示</a:t>
            </a:r>
            <a:r>
              <a:rPr kumimoji="1" lang="ja-JP" altLang="en-US" sz="1800" b="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された</a:t>
            </a:r>
            <a:r>
              <a:rPr kumimoji="1" lang="en-US" altLang="ja-JP" sz="1800" b="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30</a:t>
            </a:r>
            <a:r>
              <a:rPr kumimoji="1" lang="ja-JP" altLang="en-US" sz="1800" b="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</a:t>
            </a:r>
            <a:r>
              <a:rPr kumimoji="1" lang="en-US" altLang="ja-JP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『</a:t>
            </a:r>
            <a:r>
              <a:rPr kumimoji="1" lang="en-US" altLang="ja-JP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Human</a:t>
            </a:r>
            <a:r>
              <a:rPr kumimoji="1"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　</a:t>
            </a:r>
            <a:r>
              <a:rPr kumimoji="1" lang="en-US" altLang="ja-JP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Rights</a:t>
            </a:r>
            <a:r>
              <a:rPr kumimoji="1" lang="en-US" altLang="ja-JP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』</a:t>
            </a:r>
            <a:r>
              <a:rPr kumimoji="1" lang="ja-JP" altLang="en-US" sz="1800" b="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･</a:t>
            </a:r>
            <a:r>
              <a:rPr kumimoji="1" lang="ja-JP" altLang="en-US" sz="1800" b="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･･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たとえば</a:t>
            </a:r>
            <a:endParaRPr kumimoji="1" lang="ja-JP" altLang="en-US" sz="2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620000" cy="47815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1" y="1122376"/>
            <a:ext cx="7620000" cy="509587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1" y="1123817"/>
            <a:ext cx="7803000" cy="507195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9" y="1107172"/>
            <a:ext cx="7813162" cy="5019956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2" y="1098032"/>
            <a:ext cx="7953728" cy="510032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2" y="1107616"/>
            <a:ext cx="7937178" cy="505995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3" y="1058698"/>
            <a:ext cx="8099704" cy="522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｢</a:t>
            </a:r>
            <a:r>
              <a:rPr kumimoji="1"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世界人権宣言</a:t>
            </a:r>
            <a:r>
              <a:rPr kumimoji="1"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｣</a:t>
            </a:r>
            <a:r>
              <a:rPr kumimoji="1" lang="ja-JP" alt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から</a:t>
            </a:r>
            <a:r>
              <a:rPr kumimoji="1"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67</a:t>
            </a:r>
            <a:r>
              <a:rPr kumimoji="1"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年後</a:t>
            </a:r>
            <a:r>
              <a:rPr lang="ja-JP" alt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</a:t>
            </a:r>
            <a:r>
              <a:rPr kumimoji="1"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2015</a:t>
            </a:r>
            <a:r>
              <a:rPr kumimoji="1"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年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国際連合</a:t>
            </a:r>
            <a:r>
              <a:rPr lang="ja-JP" alt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で</a:t>
            </a:r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採択</a:t>
            </a:r>
            <a:r>
              <a:rPr lang="ja-JP" alt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され</a:t>
            </a:r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示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されたの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が</a:t>
            </a:r>
            <a:r>
              <a:rPr lang="ja-JP" alt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･･･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4" name="コンテンツ プレースホルダー 3" descr="ユニリーバ、三菱UFJモルガン・スタンレー証券、講談社は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0" y="1764197"/>
            <a:ext cx="6984775" cy="4476066"/>
          </a:xfrm>
        </p:spPr>
      </p:pic>
      <p:sp>
        <p:nvSpPr>
          <p:cNvPr id="5" name="メモ 4"/>
          <p:cNvSpPr/>
          <p:nvPr/>
        </p:nvSpPr>
        <p:spPr>
          <a:xfrm>
            <a:off x="701566" y="2852936"/>
            <a:ext cx="7740861" cy="3312368"/>
          </a:xfrm>
          <a:prstGeom prst="foldedCorner">
            <a:avLst/>
          </a:prstGeom>
          <a:solidFill>
            <a:srgbClr val="00B0F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>
              <a:lnSpc>
                <a:spcPts val="4000"/>
              </a:lnSpc>
            </a:pPr>
            <a:endParaRPr lang="en-US" altLang="ja-JP" sz="3200" dirty="0"/>
          </a:p>
          <a:p>
            <a:pPr>
              <a:lnSpc>
                <a:spcPts val="3600"/>
              </a:lnSpc>
            </a:pPr>
            <a:r>
              <a:rPr lang="en-US" altLang="ja-JP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2030</a:t>
            </a:r>
            <a:r>
              <a:rPr lang="ja-JP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年まで</a:t>
            </a:r>
            <a:r>
              <a:rPr lang="ja-JP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に、持続</a:t>
            </a:r>
            <a:r>
              <a:rPr lang="ja-JP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可能でよりよい世界</a:t>
            </a:r>
            <a:r>
              <a:rPr lang="ja-JP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endParaRPr lang="en-US" altLang="ja-JP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600"/>
              </a:lnSpc>
            </a:pPr>
            <a:r>
              <a:rPr lang="ja-JP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目指す</a:t>
            </a:r>
            <a:r>
              <a:rPr lang="ja-JP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国際目標です</a:t>
            </a:r>
            <a:r>
              <a:rPr lang="ja-JP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ja-JP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600"/>
              </a:lnSpc>
            </a:pPr>
            <a:r>
              <a:rPr lang="en-US" altLang="ja-JP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ja-JP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のゴール・</a:t>
            </a:r>
            <a:r>
              <a:rPr lang="en-US" altLang="ja-JP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</a:t>
            </a:r>
            <a:r>
              <a:rPr lang="ja-JP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のターゲットから構成</a:t>
            </a:r>
            <a:r>
              <a:rPr lang="ja-JP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され、</a:t>
            </a:r>
            <a:endParaRPr lang="en-US" altLang="ja-JP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600"/>
              </a:lnSpc>
            </a:pPr>
            <a:r>
              <a:rPr lang="ja-JP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地球上</a:t>
            </a:r>
            <a:r>
              <a:rPr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の「誰一人</a:t>
            </a:r>
            <a:r>
              <a:rPr lang="ja-JP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取り残さない</a:t>
            </a:r>
            <a:endParaRPr lang="en-US" altLang="ja-JP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600"/>
              </a:lnSpc>
            </a:pPr>
            <a:r>
              <a:rPr lang="ja-JP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</a:t>
            </a:r>
            <a:r>
              <a:rPr lang="ja-JP" altLang="en-U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ー</a:t>
            </a:r>
            <a:r>
              <a:rPr lang="ja-JP" alt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</a:t>
            </a:r>
            <a:r>
              <a:rPr lang="en-US" altLang="ja-JP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</a:t>
            </a:r>
            <a:r>
              <a:rPr lang="en-US" altLang="ja-JP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</a:t>
            </a:r>
            <a:r>
              <a:rPr lang="ja-JP" alt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ー</a:t>
            </a:r>
            <a:r>
              <a:rPr lang="ja-JP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lang="en-US" altLang="ja-JP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600"/>
              </a:lnSpc>
            </a:pPr>
            <a:r>
              <a:rPr lang="ja-JP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ことを誓っています</a:t>
            </a:r>
            <a:r>
              <a:rPr lang="ja-JP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kumimoji="1" lang="ja-JP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5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620688"/>
            <a:ext cx="8034489" cy="54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9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Human</a:t>
            </a:r>
            <a:endParaRPr kumimoji="1" lang="en-US" altLang="ja-JP" sz="95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5200" dirty="0" smtClean="0"/>
              <a:t> </a:t>
            </a:r>
            <a:r>
              <a:rPr lang="ja-JP" altLang="en-US" sz="4800" dirty="0" smtClean="0"/>
              <a:t>  </a:t>
            </a:r>
            <a:r>
              <a:rPr lang="ja-JP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人間の  人間</a:t>
            </a:r>
            <a:r>
              <a:rPr lang="ja-JP" alt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がもっている</a:t>
            </a:r>
            <a:endParaRPr lang="en-US" altLang="ja-JP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ja-JP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人間らしい</a:t>
            </a:r>
            <a:endParaRPr lang="en-US" altLang="ja-JP" sz="4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ja-JP" sz="5200" dirty="0"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kumimoji="1" lang="en-US" altLang="ja-JP" sz="52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  </a:t>
            </a:r>
            <a:r>
              <a:rPr kumimoji="1" lang="ja-JP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→特</a:t>
            </a:r>
            <a:r>
              <a:rPr kumimoji="1"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に</a:t>
            </a:r>
            <a:r>
              <a:rPr kumimoji="1" lang="ja-JP" altLang="en-US" sz="4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動物</a:t>
            </a:r>
            <a:r>
              <a:rPr kumimoji="1" lang="ja-JP" altLang="en-US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や</a:t>
            </a:r>
            <a:r>
              <a:rPr kumimoji="1" lang="ja-JP" altLang="en-US" sz="4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機械</a:t>
            </a:r>
            <a:r>
              <a:rPr kumimoji="1" lang="ja-JP" altLang="en-US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と</a:t>
            </a:r>
            <a:r>
              <a:rPr kumimoji="1" lang="ja-JP" altLang="en-US" sz="4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比</a:t>
            </a:r>
            <a:r>
              <a:rPr kumimoji="1" lang="ja-JP" altLang="en-US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べて</a:t>
            </a:r>
            <a:endParaRPr kumimoji="1" lang="en-US" altLang="ja-JP" sz="39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ja-JP" altLang="en-US" sz="43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　 　</a:t>
            </a:r>
            <a:r>
              <a:rPr kumimoji="1" lang="en-US" altLang="ja-JP" sz="5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｢</a:t>
            </a:r>
            <a:r>
              <a:rPr kumimoji="1" lang="ja-JP" altLang="en-US" sz="5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思いやりのある</a:t>
            </a:r>
            <a:r>
              <a:rPr kumimoji="1" lang="en-US" altLang="ja-JP" sz="5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｣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lang="ja-JP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           </a:t>
            </a:r>
            <a:r>
              <a:rPr lang="ja-JP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      </a:t>
            </a:r>
            <a:r>
              <a:rPr kumimoji="1"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の</a:t>
            </a:r>
            <a:r>
              <a:rPr kumimoji="1" lang="ja-JP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意味</a:t>
            </a:r>
            <a:r>
              <a:rPr kumimoji="1"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を</a:t>
            </a:r>
            <a:r>
              <a:rPr kumimoji="1" lang="ja-JP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表</a:t>
            </a:r>
            <a:r>
              <a:rPr kumimoji="1"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02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5976664"/>
          </a:xfrm>
        </p:spPr>
        <p:txBody>
          <a:bodyPr>
            <a:normAutofit/>
          </a:bodyPr>
          <a:lstStyle/>
          <a:p>
            <a:r>
              <a:rPr kumimoji="1" lang="en-US" altLang="ja-JP" sz="8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kumimoji="1" lang="en-US" altLang="ja-JP" sz="8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ja-JP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まっすぐな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正義にかなった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正常な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＜行為などが＞ </a:t>
            </a:r>
            <a:r>
              <a:rPr lang="ja-JP" alt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　　</a:t>
            </a:r>
            <a:endParaRPr lang="en-US" altLang="ja-JP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kumimoji="1" lang="ja-JP" altLang="en-US" sz="4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正しい</a:t>
            </a:r>
            <a:r>
              <a:rPr kumimoji="1" lang="ja-JP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 </a:t>
            </a:r>
            <a:r>
              <a:rPr kumimoji="1" lang="ja-JP" alt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正当な</a:t>
            </a:r>
            <a:r>
              <a:rPr kumimoji="1" lang="ja-JP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 </a:t>
            </a:r>
            <a:r>
              <a:rPr kumimoji="1" lang="ja-JP" altLang="en-US" sz="4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当然の</a:t>
            </a:r>
            <a:endParaRPr kumimoji="1" lang="en-US" altLang="ja-JP" sz="4800" b="1" u="sng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間違いのない</a:t>
            </a:r>
            <a:r>
              <a:rPr kumimoji="1" lang="ja-JP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  </a:t>
            </a:r>
            <a:r>
              <a:rPr kumimoji="1" lang="ja-JP" altLang="en-US" sz="4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ふさわしい</a:t>
            </a:r>
            <a:endParaRPr kumimoji="1" lang="en-US" altLang="ja-JP" sz="4800" b="1" u="sng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トライプ矢印 3"/>
          <p:cNvSpPr/>
          <p:nvPr/>
        </p:nvSpPr>
        <p:spPr>
          <a:xfrm rot="5400000">
            <a:off x="4565753" y="2931191"/>
            <a:ext cx="792089" cy="779595"/>
          </a:xfrm>
          <a:prstGeom prst="striped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18846"/>
            <a:ext cx="7071387" cy="68973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現在</a:t>
            </a:r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も様々な不平等･差別</a:t>
            </a:r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が･･･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3685609" cy="26642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74025"/>
            <a:ext cx="1122922" cy="112292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235" y="980728"/>
            <a:ext cx="3641205" cy="266429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/>
          <a:srcRect l="7541" r="5739" b="4724"/>
          <a:stretch/>
        </p:blipFill>
        <p:spPr>
          <a:xfrm>
            <a:off x="539552" y="3774926"/>
            <a:ext cx="3947135" cy="253435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764" y="3774926"/>
            <a:ext cx="1841676" cy="263096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774926"/>
            <a:ext cx="1794123" cy="253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t="23170"/>
          <a:stretch/>
        </p:blipFill>
        <p:spPr>
          <a:xfrm>
            <a:off x="570532" y="1675459"/>
            <a:ext cx="8053922" cy="4981755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1182201" y="2908703"/>
            <a:ext cx="1944216" cy="792171"/>
          </a:xfrm>
          <a:prstGeom prst="wedgeRoundRectCallout">
            <a:avLst>
              <a:gd name="adj1" fmla="val 43434"/>
              <a:gd name="adj2" fmla="val -1027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BRG隷書麗流" panose="03000609000000000000" pitchFamily="65" charset="-128"/>
                <a:ea typeface="BRG隷書麗流" panose="03000609000000000000" pitchFamily="65" charset="-128"/>
              </a:rPr>
              <a:t>キモい･･･</a:t>
            </a:r>
            <a:endParaRPr kumimoji="1" lang="ja-JP" altLang="en-US" sz="2400" b="1" dirty="0">
              <a:latin typeface="BRG隷書麗流" panose="03000609000000000000" pitchFamily="65" charset="-128"/>
              <a:ea typeface="BRG隷書麗流" panose="03000609000000000000" pitchFamily="65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4905226" y="3322069"/>
            <a:ext cx="1700643" cy="838876"/>
          </a:xfrm>
          <a:prstGeom prst="wedgeRoundRectCallout">
            <a:avLst>
              <a:gd name="adj1" fmla="val 47018"/>
              <a:gd name="adj2" fmla="val -878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atin typeface="BRG隷書麗流" panose="03000609000000000000" pitchFamily="65" charset="-128"/>
                <a:ea typeface="BRG隷書麗流" panose="03000609000000000000" pitchFamily="65" charset="-128"/>
              </a:rPr>
              <a:t>消えろ</a:t>
            </a:r>
            <a:endParaRPr kumimoji="1" lang="ja-JP" altLang="en-US" sz="2000" b="1" dirty="0">
              <a:latin typeface="BRG隷書麗流" panose="03000609000000000000" pitchFamily="65" charset="-128"/>
              <a:ea typeface="BRG隷書麗流" panose="03000609000000000000" pitchFamily="65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3525693" y="2364690"/>
            <a:ext cx="1653920" cy="864096"/>
          </a:xfrm>
          <a:prstGeom prst="wedgeRoundRectCallout">
            <a:avLst>
              <a:gd name="adj1" fmla="val -61921"/>
              <a:gd name="adj2" fmla="val -74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atin typeface="BRG隷書麗流" panose="03000609000000000000" pitchFamily="65" charset="-128"/>
                <a:ea typeface="BRG隷書麗流" panose="03000609000000000000" pitchFamily="65" charset="-128"/>
              </a:rPr>
              <a:t>ウザい･･･</a:t>
            </a:r>
            <a:endParaRPr kumimoji="1" lang="ja-JP" altLang="en-US" sz="2000" b="1" dirty="0">
              <a:latin typeface="BRG隷書麗流" panose="03000609000000000000" pitchFamily="65" charset="-128"/>
              <a:ea typeface="BRG隷書麗流" panose="03000609000000000000" pitchFamily="65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5796136" y="5262022"/>
            <a:ext cx="1944216" cy="804821"/>
          </a:xfrm>
          <a:prstGeom prst="wedgeRoundRectCallout">
            <a:avLst>
              <a:gd name="adj1" fmla="val 27145"/>
              <a:gd name="adj2" fmla="val -1363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atin typeface="BRG隷書麗流" panose="03000609000000000000" pitchFamily="65" charset="-128"/>
                <a:ea typeface="BRG隷書麗流" panose="03000609000000000000" pitchFamily="65" charset="-128"/>
              </a:rPr>
              <a:t>ムカつく</a:t>
            </a:r>
            <a:endParaRPr kumimoji="1" lang="ja-JP" altLang="en-US" sz="2000" b="1" dirty="0">
              <a:latin typeface="BRG隷書麗流" panose="03000609000000000000" pitchFamily="65" charset="-128"/>
              <a:ea typeface="BRG隷書麗流" panose="03000609000000000000" pitchFamily="65" charset="-128"/>
            </a:endParaRPr>
          </a:p>
        </p:txBody>
      </p:sp>
      <p:sp>
        <p:nvSpPr>
          <p:cNvPr id="3" name="爆発 2 2"/>
          <p:cNvSpPr/>
          <p:nvPr/>
        </p:nvSpPr>
        <p:spPr>
          <a:xfrm rot="21077715">
            <a:off x="5337225" y="1065389"/>
            <a:ext cx="3297706" cy="172819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ぶっ殺す！</a:t>
            </a:r>
            <a:endParaRPr kumimoji="1" lang="ja-JP" altLang="en-US" sz="2000" b="1" dirty="0"/>
          </a:p>
        </p:txBody>
      </p:sp>
      <p:sp>
        <p:nvSpPr>
          <p:cNvPr id="9" name="爆発 2 8"/>
          <p:cNvSpPr/>
          <p:nvPr/>
        </p:nvSpPr>
        <p:spPr>
          <a:xfrm rot="1678112">
            <a:off x="819934" y="1224677"/>
            <a:ext cx="2668750" cy="172819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死ね！</a:t>
            </a:r>
            <a:endParaRPr kumimoji="1" lang="ja-JP" altLang="en-US" sz="24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4560"/>
            <a:ext cx="3061744" cy="28605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1728" y="320989"/>
            <a:ext cx="8229600" cy="1094723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絶対に越えてはいけない壁を</a:t>
            </a:r>
            <a:r>
              <a:rPr kumimoji="1"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kumimoji="1"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低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くしてしまう言葉</a:t>
            </a:r>
            <a:endParaRPr kumimoji="1"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520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00F3A7-238C-453B-891A-079CB63D4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提案書 秋の紅葉</Template>
  <TotalTime>0</TotalTime>
  <Words>1006</Words>
  <Application>Microsoft Office PowerPoint</Application>
  <PresentationFormat>画面に合わせる (4:3)</PresentationFormat>
  <Paragraphs>89</Paragraphs>
  <Slides>18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3" baseType="lpstr">
      <vt:lpstr>AR Pゴシック体S</vt:lpstr>
      <vt:lpstr>AR P丸ゴシック体E</vt:lpstr>
      <vt:lpstr>BRG隷書麗流</vt:lpstr>
      <vt:lpstr>ＤＦ平成明朝体W7</vt:lpstr>
      <vt:lpstr>HGP創英ﾌﾟﾚｾﾞﾝｽEB</vt:lpstr>
      <vt:lpstr>HGSｺﾞｼｯｸE</vt:lpstr>
      <vt:lpstr>HGS明朝E</vt:lpstr>
      <vt:lpstr>HG創英ﾌﾟﾚｾﾞﾝｽEB</vt:lpstr>
      <vt:lpstr>ＭＳ Ｐゴシック</vt:lpstr>
      <vt:lpstr>游ゴシック</vt:lpstr>
      <vt:lpstr>Arial</vt:lpstr>
      <vt:lpstr>Bradley Hand ITC</vt:lpstr>
      <vt:lpstr>Calibri</vt:lpstr>
      <vt:lpstr>Cambria Math</vt:lpstr>
      <vt:lpstr>Office ​​テーマ</vt:lpstr>
      <vt:lpstr>｢Rule･きまり｣より大切なもの</vt:lpstr>
      <vt:lpstr>12月10日は ｢Human Rights Day   世界人権デー ｣</vt:lpstr>
      <vt:lpstr>｢世界人権宣言｣に示された３０の『Human　Rights』</vt:lpstr>
      <vt:lpstr>｢世界人権宣言｣に示された30の『Human　Rights』･･･たとえば</vt:lpstr>
      <vt:lpstr>｢世界人権宣言｣から67年後の2015年 国際連合で採択され示されたのが･･･</vt:lpstr>
      <vt:lpstr>PowerPoint プレゼンテーション</vt:lpstr>
      <vt:lpstr>PowerPoint プレゼンテーション</vt:lpstr>
      <vt:lpstr>現在も様々な不平等･差別が･･･</vt:lpstr>
      <vt:lpstr>絶対に越えてはいけない壁を 低くしてしまう言葉</vt:lpstr>
      <vt:lpstr>Rule[きまり]より大切なもの</vt:lpstr>
      <vt:lpstr>｢誰か｣のこと　じゃない。</vt:lpstr>
      <vt:lpstr>PowerPoint プレゼンテーション</vt:lpstr>
      <vt:lpstr>｢思いやり｣ 　［忠　恕］　とは･･･</vt:lpstr>
      <vt:lpstr>｢思いやり｣とは･･･</vt:lpstr>
      <vt:lpstr>動物や機械よりも優れた人間らしい 人間として正しく 人間にふさわしいもの　とは</vt:lpstr>
      <vt:lpstr>そして、人間が　人間として　 正しく･ふさわしく　生きていくために 必要なこと が</vt:lpstr>
      <vt:lpstr>深谷中学校にある Human Rights　を見えるようにするもの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2018-12-03T18:38:33Z</dcterms:created>
  <dcterms:modified xsi:type="dcterms:W3CDTF">2021-12-01T02:30:53Z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TC027771329991</vt:lpwstr>
  </property>
</Properties>
</file>